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8" r:id="rId23"/>
    <p:sldId id="279" r:id="rId24"/>
    <p:sldId id="280" r:id="rId25"/>
    <p:sldId id="281" r:id="rId26"/>
    <p:sldId id="282" r:id="rId27"/>
    <p:sldId id="283" r:id="rId28"/>
    <p:sldId id="278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2476BE-6BDE-4AD4-893D-6798E48F47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53495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9D447F3-9E3A-4FEC-AFFF-C9E2C8738935}" type="slidenum">
              <a:rPr lang="en-US" altLang="zh-CN" smtClean="0"/>
              <a:pPr eaLnBrk="1" hangingPunct="1"/>
              <a:t>1</a:t>
            </a:fld>
            <a:endParaRPr lang="en-US" altLang="zh-CN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92C65F3-FE26-40B9-84F6-3CA6F0E0EBAB}" type="slidenum">
              <a:rPr lang="en-US" altLang="zh-CN" smtClean="0"/>
              <a:pPr eaLnBrk="1" hangingPunct="1"/>
              <a:t>10</a:t>
            </a:fld>
            <a:endParaRPr lang="en-US" altLang="zh-CN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43C09B4-FF01-44C5-95D9-30AA70517E58}" type="slidenum">
              <a:rPr lang="en-US" altLang="zh-CN" smtClean="0"/>
              <a:pPr eaLnBrk="1" hangingPunct="1"/>
              <a:t>11</a:t>
            </a:fld>
            <a:endParaRPr lang="en-US" altLang="zh-CN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F99DAD7-FD11-4350-8699-2A0A6922F188}" type="slidenum">
              <a:rPr lang="en-US" altLang="zh-CN" smtClean="0"/>
              <a:pPr eaLnBrk="1" hangingPunct="1"/>
              <a:t>12</a:t>
            </a:fld>
            <a:endParaRPr lang="en-US" altLang="zh-CN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4F17A28-A559-4C23-819E-04430D2FFC39}" type="slidenum">
              <a:rPr lang="en-US" altLang="zh-CN" smtClean="0"/>
              <a:pPr eaLnBrk="1" hangingPunct="1"/>
              <a:t>13</a:t>
            </a:fld>
            <a:endParaRPr lang="en-US" altLang="zh-CN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6CE860A-2004-4D7A-8DBD-C66FF3C3518E}" type="slidenum">
              <a:rPr lang="en-US" altLang="zh-CN" smtClean="0"/>
              <a:pPr eaLnBrk="1" hangingPunct="1"/>
              <a:t>14</a:t>
            </a:fld>
            <a:endParaRPr lang="en-US" altLang="zh-CN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9F7BA0A-E995-410A-954E-AAF2D23D11E3}" type="slidenum">
              <a:rPr lang="en-US" altLang="zh-CN" smtClean="0"/>
              <a:pPr eaLnBrk="1" hangingPunct="1"/>
              <a:t>15</a:t>
            </a:fld>
            <a:endParaRPr lang="en-US" altLang="zh-CN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A520477-7FC8-490C-8B74-E5F7B993AE5C}" type="slidenum">
              <a:rPr lang="en-US" altLang="zh-CN" smtClean="0"/>
              <a:pPr eaLnBrk="1" hangingPunct="1"/>
              <a:t>16</a:t>
            </a:fld>
            <a:endParaRPr lang="en-US" altLang="zh-CN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C2AEFA8-3E5F-4132-B35E-0BD1F5EC5FA0}" type="slidenum">
              <a:rPr lang="en-US" altLang="zh-CN" smtClean="0"/>
              <a:pPr eaLnBrk="1" hangingPunct="1"/>
              <a:t>17</a:t>
            </a:fld>
            <a:endParaRPr lang="en-US" altLang="zh-CN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488653C-C3D8-4598-A096-FBF869EF8EF3}" type="slidenum">
              <a:rPr lang="en-US" altLang="zh-CN" smtClean="0"/>
              <a:pPr eaLnBrk="1" hangingPunct="1"/>
              <a:t>18</a:t>
            </a:fld>
            <a:endParaRPr lang="en-US" altLang="zh-CN" smtClean="0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30FF823-1692-4A39-8999-56DF2D570F23}" type="slidenum">
              <a:rPr lang="en-US" altLang="zh-CN" smtClean="0"/>
              <a:pPr eaLnBrk="1" hangingPunct="1"/>
              <a:t>19</a:t>
            </a:fld>
            <a:endParaRPr lang="en-US" altLang="zh-CN" smtClean="0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6789B1E-7AD1-4A35-8F58-E6BF7BE01269}" type="slidenum">
              <a:rPr lang="en-US" altLang="zh-CN" smtClean="0"/>
              <a:pPr eaLnBrk="1" hangingPunct="1"/>
              <a:t>2</a:t>
            </a:fld>
            <a:endParaRPr lang="en-US" altLang="zh-CN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7F33B18-38D4-493B-8E9E-578825C5D9DF}" type="slidenum">
              <a:rPr lang="en-US" altLang="zh-CN" smtClean="0"/>
              <a:pPr eaLnBrk="1" hangingPunct="1"/>
              <a:t>20</a:t>
            </a:fld>
            <a:endParaRPr lang="en-US" altLang="zh-CN" smtClean="0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083B459-024E-40A3-B9C2-F09FDAF8E4D7}" type="slidenum">
              <a:rPr lang="en-US" altLang="zh-CN" smtClean="0"/>
              <a:pPr eaLnBrk="1" hangingPunct="1"/>
              <a:t>21</a:t>
            </a:fld>
            <a:endParaRPr lang="en-US" altLang="zh-CN" smtClean="0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59DB6E3-7C31-401E-9214-49479A7AEED4}" type="slidenum">
              <a:rPr lang="en-US" altLang="zh-CN" smtClean="0"/>
              <a:pPr eaLnBrk="1" hangingPunct="1"/>
              <a:t>22</a:t>
            </a:fld>
            <a:endParaRPr lang="en-US" altLang="zh-CN" smtClean="0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A8F64B1-0848-4A40-8EFB-9EEB866C2F08}" type="slidenum">
              <a:rPr lang="en-US" altLang="zh-CN" smtClean="0"/>
              <a:pPr eaLnBrk="1" hangingPunct="1"/>
              <a:t>23</a:t>
            </a:fld>
            <a:endParaRPr lang="en-US" altLang="zh-CN" smtClean="0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7994394-CF07-4B93-B609-0AC9B559BC2D}" type="slidenum">
              <a:rPr lang="en-US" altLang="zh-CN" smtClean="0"/>
              <a:pPr eaLnBrk="1" hangingPunct="1"/>
              <a:t>24</a:t>
            </a:fld>
            <a:endParaRPr lang="en-US" altLang="zh-CN" smtClean="0"/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4758ADB-65B5-4545-8380-46BBC3804404}" type="slidenum">
              <a:rPr lang="en-US" altLang="zh-CN" smtClean="0"/>
              <a:pPr eaLnBrk="1" hangingPunct="1"/>
              <a:t>25</a:t>
            </a:fld>
            <a:endParaRPr lang="en-US" altLang="zh-CN" smtClean="0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A87F936-324B-4439-80FF-7C22F246A5C7}" type="slidenum">
              <a:rPr lang="en-US" altLang="zh-CN" smtClean="0"/>
              <a:pPr eaLnBrk="1" hangingPunct="1"/>
              <a:t>26</a:t>
            </a:fld>
            <a:endParaRPr lang="en-US" altLang="zh-CN" smtClean="0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CDF5E05-A998-4BC6-B093-A0DB6D1DA94D}" type="slidenum">
              <a:rPr lang="en-US" altLang="zh-CN" smtClean="0"/>
              <a:pPr eaLnBrk="1" hangingPunct="1"/>
              <a:t>27</a:t>
            </a:fld>
            <a:endParaRPr lang="en-US" altLang="zh-CN" smtClean="0"/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E49980B-E669-4F97-BCC9-AC55F4E81131}" type="slidenum">
              <a:rPr lang="en-US" altLang="zh-CN" smtClean="0"/>
              <a:pPr eaLnBrk="1" hangingPunct="1"/>
              <a:t>28</a:t>
            </a:fld>
            <a:endParaRPr lang="en-US" altLang="zh-CN" smtClean="0"/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A32F983-5699-42B7-A6D9-A66CF4477A45}" type="slidenum">
              <a:rPr lang="en-US" altLang="zh-CN" smtClean="0"/>
              <a:pPr eaLnBrk="1" hangingPunct="1"/>
              <a:t>3</a:t>
            </a:fld>
            <a:endParaRPr lang="en-US" altLang="zh-CN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ABDA2FB-AA06-4AE6-BF26-5BE1B5878497}" type="slidenum">
              <a:rPr lang="en-US" altLang="zh-CN" smtClean="0"/>
              <a:pPr eaLnBrk="1" hangingPunct="1"/>
              <a:t>4</a:t>
            </a:fld>
            <a:endParaRPr lang="en-US" altLang="zh-CN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3D5F5C1-72D9-48B6-9753-EF8DD5E49314}" type="slidenum">
              <a:rPr lang="en-US" altLang="zh-CN" smtClean="0"/>
              <a:pPr eaLnBrk="1" hangingPunct="1"/>
              <a:t>5</a:t>
            </a:fld>
            <a:endParaRPr lang="en-US" altLang="zh-CN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97A9588-C9F2-4DC9-9810-E90405D6D216}" type="slidenum">
              <a:rPr lang="en-US" altLang="zh-CN" smtClean="0"/>
              <a:pPr eaLnBrk="1" hangingPunct="1"/>
              <a:t>6</a:t>
            </a:fld>
            <a:endParaRPr lang="en-US" altLang="zh-CN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8951F5B-2FE5-4F5C-A52D-4495E1E714B1}" type="slidenum">
              <a:rPr lang="en-US" altLang="zh-CN" smtClean="0"/>
              <a:pPr eaLnBrk="1" hangingPunct="1"/>
              <a:t>7</a:t>
            </a:fld>
            <a:endParaRPr lang="en-US" altLang="zh-CN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19E44CC-1C32-414F-976D-4B2D171C41C2}" type="slidenum">
              <a:rPr lang="en-US" altLang="zh-CN" smtClean="0"/>
              <a:pPr eaLnBrk="1" hangingPunct="1"/>
              <a:t>8</a:t>
            </a:fld>
            <a:endParaRPr lang="en-US" altLang="zh-CN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EB515DD-5171-44E4-80A2-F91330EA0CAB}" type="slidenum">
              <a:rPr lang="en-US" altLang="zh-CN" smtClean="0"/>
              <a:pPr eaLnBrk="1" hangingPunct="1"/>
              <a:t>9</a:t>
            </a:fld>
            <a:endParaRPr lang="en-US" altLang="zh-CN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A1958-E9FC-4813-939F-5C0A0988895E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F0377-3E82-4884-9D36-DD8BDABA1E6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22810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2D098-0249-4ACC-8811-AEE9CA203D29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8E9EB-8392-4EA0-8FE8-5E991F28862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40285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8ECE5-D3F3-44D6-B19C-E85A0A2EED71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1500-2932-42E9-92AC-6F80056F6FD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30197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E0B8B-6A29-4CD3-B6D8-DBE907547684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C5539-8CAC-4D22-94AD-65A64601281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56189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766AC-ABAB-4A42-A3CC-A927A60164F6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BC59F-1936-4D13-99A0-B650447EAEB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388184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DC0F7-3AD0-427C-B7E1-41E7BC09C08D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7BEE2-EBA6-42D4-B677-7E513D513E7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49670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7D849-8403-48C0-8188-754A8A40FF6F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61E92-CA46-441A-B1B9-D8972F735CA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66944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106FD-5493-4E33-B399-7E27211859D7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3DEDE-4B2D-4DF8-BB8B-810F4A63911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85947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9107-E3F9-4582-82F5-E6604713289A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2C392-9597-486E-8F13-85B6C24FB72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60375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5EC6A-DF27-4FD4-8BF7-86213AD54B25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A9D99-4D13-44BB-953A-EE753CF6749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5803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25D89-C464-464E-9251-D0069182656D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62290-CB98-492C-9462-F9E4B269BC4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70037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C618005-405D-4858-8CAA-521E97D79D02}" type="datetimeFigureOut">
              <a:rPr lang="zh-CN" altLang="en-US"/>
              <a:pPr>
                <a:defRPr/>
              </a:pPr>
              <a:t>2015/8/12 Wednesday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EEF8FA-0432-43A6-AE85-FAB0CC345FD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3" r:id="rId2"/>
    <p:sldLayoutId id="2147483719" r:id="rId3"/>
    <p:sldLayoutId id="2147483714" r:id="rId4"/>
    <p:sldLayoutId id="2147483715" r:id="rId5"/>
    <p:sldLayoutId id="2147483716" r:id="rId6"/>
    <p:sldLayoutId id="2147483720" r:id="rId7"/>
    <p:sldLayoutId id="2147483721" r:id="rId8"/>
    <p:sldLayoutId id="2147483722" r:id="rId9"/>
    <p:sldLayoutId id="2147483717" r:id="rId10"/>
    <p:sldLayoutId id="2147483723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audio" Target="../media/audio10.wav"/><Relationship Id="rId4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wmf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1.jpeg"/><Relationship Id="rId5" Type="http://schemas.openxmlformats.org/officeDocument/2006/relationships/image" Target="../media/image7.gif"/><Relationship Id="rId10" Type="http://schemas.openxmlformats.org/officeDocument/2006/relationships/audio" Target="../media/audio4.wav"/><Relationship Id="rId4" Type="http://schemas.openxmlformats.org/officeDocument/2006/relationships/audio" Target="../media/audio2.wav"/><Relationship Id="rId9" Type="http://schemas.openxmlformats.org/officeDocument/2006/relationships/image" Target="../media/image10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8.wav"/><Relationship Id="rId5" Type="http://schemas.openxmlformats.org/officeDocument/2006/relationships/audio" Target="../media/audio11.wav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0.jpe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64.jpe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gif"/><Relationship Id="rId4" Type="http://schemas.openxmlformats.org/officeDocument/2006/relationships/image" Target="../media/image6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audio" Target="../media/audio5.wav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11" Type="http://schemas.openxmlformats.org/officeDocument/2006/relationships/image" Target="../media/image18.gif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audio" Target="../media/audio6.wav"/><Relationship Id="rId9" Type="http://schemas.openxmlformats.org/officeDocument/2006/relationships/image" Target="../media/image16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gi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audio" Target="../media/audio7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audio" Target="../media/audio8.wav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gif"/><Relationship Id="rId9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audio" Target="../media/audio2.wav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wmf"/><Relationship Id="rId5" Type="http://schemas.openxmlformats.org/officeDocument/2006/relationships/image" Target="../media/image35.gif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gif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0.wav"/><Relationship Id="rId5" Type="http://schemas.openxmlformats.org/officeDocument/2006/relationships/audio" Target="../media/audio9.wav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1916113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CCFF"/>
                </a:solidFill>
                <a:latin typeface="Franklin Gothic Demi Cond" pitchFamily="34" charset="0"/>
                <a:ea typeface="楷体_GB2312" pitchFamily="49" charset="-122"/>
              </a:rPr>
              <a:t>Can you come          to my party?</a:t>
            </a:r>
          </a:p>
        </p:txBody>
      </p:sp>
      <p:pic>
        <p:nvPicPr>
          <p:cNvPr id="8195" name="Picture 3" descr="unit 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-228600"/>
            <a:ext cx="4024313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 descr="IndexStock-C-55349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71800"/>
            <a:ext cx="4267200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section 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14600"/>
            <a:ext cx="2500313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 descr="01-09-002-05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29718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 descr="12789_20049281318401349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7002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1476375" y="6156325"/>
            <a:ext cx="30241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Period 1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15900" y="5457825"/>
            <a:ext cx="101885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chemeClr val="accent2"/>
                </a:solidFill>
                <a:latin typeface="Arial Narrow" pitchFamily="34" charset="0"/>
              </a:rPr>
              <a:t> </a:t>
            </a: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Listen. Write the names  </a:t>
            </a:r>
            <a:r>
              <a:rPr lang="en-US" altLang="zh-CN" sz="3200" b="1">
                <a:solidFill>
                  <a:schemeClr val="tx2"/>
                </a:solidFill>
                <a:latin typeface="Arial Narrow" pitchFamily="34" charset="0"/>
              </a:rPr>
              <a:t>(Tim, Wilson, Anna, Kay) </a:t>
            </a:r>
          </a:p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next to the correct students in the picture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651500" y="3357563"/>
            <a:ext cx="792163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3300"/>
                </a:solidFill>
                <a:latin typeface="Comic Sans MS" pitchFamily="66" charset="0"/>
              </a:rPr>
              <a:t>Ted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166813" y="2014538"/>
            <a:ext cx="71913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3300"/>
                </a:solidFill>
                <a:latin typeface="Comic Sans MS" pitchFamily="66" charset="0"/>
              </a:rPr>
              <a:t>Tim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35013" y="3381375"/>
            <a:ext cx="7080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3300"/>
                </a:solidFill>
                <a:latin typeface="Comic Sans MS" pitchFamily="66" charset="0"/>
              </a:rPr>
              <a:t>Kay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124075" y="4724400"/>
            <a:ext cx="936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Comic Sans MS" pitchFamily="66" charset="0"/>
              </a:rPr>
              <a:t>Anna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7451725" y="4581525"/>
            <a:ext cx="11398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3300"/>
                </a:solidFill>
                <a:latin typeface="Comic Sans MS" pitchFamily="66" charset="0"/>
              </a:rPr>
              <a:t>Wilson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 autoUpdateAnimBg="0"/>
      <p:bldP spid="13318" grpId="0" animBg="1" autoUpdateAnimBg="0"/>
      <p:bldP spid="13319" grpId="0" animBg="1" autoUpdateAnimBg="0"/>
      <p:bldP spid="13320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3850" y="3213100"/>
            <a:ext cx="6719888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A: Can you come to my party on </a:t>
            </a:r>
            <a:r>
              <a:rPr lang="en-US" altLang="zh-CN" sz="3200" b="1" u="sng">
                <a:solidFill>
                  <a:schemeClr val="accent2"/>
                </a:solidFill>
                <a:latin typeface="Arial Narrow" pitchFamily="34" charset="0"/>
              </a:rPr>
              <a:t>Wednesday</a:t>
            </a: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B: Sure, I’d love to.</a:t>
            </a:r>
          </a:p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C: Sorry, I can’t. I </a:t>
            </a:r>
            <a:r>
              <a:rPr lang="en-US" altLang="zh-CN" sz="3200" b="1" u="sng">
                <a:solidFill>
                  <a:schemeClr val="accent2"/>
                </a:solidFill>
                <a:latin typeface="Arial Narrow" pitchFamily="34" charset="0"/>
              </a:rPr>
              <a:t>have a piano lesson</a:t>
            </a: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D: I’m sorry, too. I </a:t>
            </a:r>
            <a:r>
              <a:rPr lang="en-US" altLang="zh-CN" sz="3200" b="1" u="sng">
                <a:solidFill>
                  <a:schemeClr val="accent2"/>
                </a:solidFill>
                <a:latin typeface="Arial Narrow" pitchFamily="34" charset="0"/>
              </a:rPr>
              <a:t>have to go to the doctor</a:t>
            </a:r>
            <a:r>
              <a:rPr lang="en-US" altLang="zh-CN" sz="3200" b="1">
                <a:solidFill>
                  <a:schemeClr val="accent2"/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051050" y="866775"/>
            <a:ext cx="53038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 b="1">
                <a:solidFill>
                  <a:srgbClr val="FF3300"/>
                </a:solidFill>
                <a:latin typeface="Comic Sans MS" pitchFamily="66" charset="0"/>
              </a:rPr>
              <a:t>Task 1: Groupwork</a:t>
            </a:r>
          </a:p>
        </p:txBody>
      </p:sp>
      <p:pic>
        <p:nvPicPr>
          <p:cNvPr id="18436" name="Picture 4" descr="CA021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5105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X13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076700"/>
            <a:ext cx="18351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SO02060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0"/>
            <a:ext cx="1828800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339975" y="1743075"/>
            <a:ext cx="52562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CC9900"/>
                </a:solidFill>
                <a:latin typeface="Arial Narrow" pitchFamily="34" charset="0"/>
                <a:ea typeface="楷体_GB2312" pitchFamily="49" charset="-122"/>
              </a:rPr>
              <a:t>Student A invite three students to your party. Students B,C,and D, give answers.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Z07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14425" y="3213100"/>
            <a:ext cx="2541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study for a test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900113" y="908050"/>
            <a:ext cx="756126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pitchFamily="18" charset="0"/>
              </a:rPr>
              <a:t>A: Can you come to my party on …?</a:t>
            </a:r>
          </a:p>
          <a:p>
            <a:pPr eaLnBrk="1" hangingPunct="1"/>
            <a:endParaRPr kumimoji="1" lang="en-US" altLang="zh-CN" sz="2800" b="1">
              <a:latin typeface="Times New Roman" pitchFamily="18" charset="0"/>
            </a:endParaRPr>
          </a:p>
          <a:p>
            <a:pPr eaLnBrk="1" hangingPunct="1"/>
            <a:r>
              <a:rPr kumimoji="1" lang="en-US" altLang="zh-CN" sz="2800" b="1">
                <a:latin typeface="Times New Roman" pitchFamily="18" charset="0"/>
              </a:rPr>
              <a:t>B: Sure, I’d love to./Sorry, I can’t. I have to…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003800" y="3213100"/>
            <a:ext cx="31686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go to the doctor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114425" y="4005263"/>
            <a:ext cx="32400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have a piano lesson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003800" y="4005263"/>
            <a:ext cx="32400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help my parents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114425" y="4797425"/>
            <a:ext cx="2541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visit my aunt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003800" y="4724400"/>
            <a:ext cx="31670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do my homework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114425" y="5589588"/>
            <a:ext cx="30972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babysit my sister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003800" y="5589588"/>
            <a:ext cx="3095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play basketball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  <p:bldP spid="16390" grpId="0"/>
      <p:bldP spid="16391" grpId="0"/>
      <p:bldP spid="16392" grpId="0"/>
      <p:bldP spid="16393" grpId="0"/>
      <p:bldP spid="16394" grpId="0"/>
      <p:bldP spid="163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00338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8768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TOPC02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16113"/>
            <a:ext cx="37115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700338" y="381000"/>
            <a:ext cx="631507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FF00"/>
                </a:solidFill>
                <a:latin typeface="Comic Sans MS" pitchFamily="66" charset="0"/>
              </a:rPr>
              <a:t>Task 2 Competition(</a:t>
            </a:r>
            <a:r>
              <a:rPr lang="zh-CN" altLang="en-US" sz="4000" b="1">
                <a:solidFill>
                  <a:srgbClr val="FFFF00"/>
                </a:solidFill>
                <a:latin typeface="Comic Sans MS" pitchFamily="66" charset="0"/>
              </a:rPr>
              <a:t>竞赛</a:t>
            </a:r>
            <a:r>
              <a:rPr lang="en-US" altLang="zh-CN" sz="4000" b="1">
                <a:solidFill>
                  <a:srgbClr val="FFFF00"/>
                </a:solidFill>
                <a:latin typeface="Comic Sans MS" pitchFamily="66" charset="0"/>
              </a:rPr>
              <a:t>)</a:t>
            </a:r>
          </a:p>
          <a:p>
            <a:r>
              <a:rPr lang="en-US" altLang="zh-CN" sz="2800" b="1">
                <a:solidFill>
                  <a:srgbClr val="FFFF00"/>
                </a:solidFill>
                <a:latin typeface="Comic Sans MS" pitchFamily="66" charset="0"/>
              </a:rPr>
              <a:t>  Can you come to my party?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y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492375"/>
            <a:ext cx="3529013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IMG_18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773238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play volleyball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8800"/>
            <a:ext cx="3733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pian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133600"/>
            <a:ext cx="3467100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go fishing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8800"/>
            <a:ext cx="3733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保姆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3733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20048221425559403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57200"/>
            <a:ext cx="15240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ca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0"/>
            <a:ext cx="31242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游泳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05000"/>
            <a:ext cx="23622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048000" y="17526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4354F9"/>
                </a:solidFill>
              </a:rPr>
              <a:t>Can you</a:t>
            </a:r>
            <a:r>
              <a:rPr lang="en-US" altLang="zh-CN" sz="3600">
                <a:solidFill>
                  <a:srgbClr val="00CCFF"/>
                </a:solidFill>
              </a:rPr>
              <a:t> </a:t>
            </a:r>
            <a:r>
              <a:rPr lang="en-US" altLang="zh-CN" sz="3600">
                <a:solidFill>
                  <a:srgbClr val="FF66CC"/>
                </a:solidFill>
              </a:rPr>
              <a:t>swim</a:t>
            </a:r>
            <a:r>
              <a:rPr lang="en-US" altLang="zh-CN" sz="3600">
                <a:solidFill>
                  <a:srgbClr val="4354F9"/>
                </a:solidFill>
              </a:rPr>
              <a:t>?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048000" y="22098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CC6600"/>
                </a:solidFill>
              </a:rPr>
              <a:t>Yes,  I can.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124200" y="25908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669900"/>
                </a:solidFill>
              </a:rPr>
              <a:t>No,   I can</a:t>
            </a:r>
            <a:r>
              <a:rPr lang="en-US" altLang="zh-CN" sz="3600">
                <a:solidFill>
                  <a:srgbClr val="669900"/>
                </a:solidFill>
                <a:latin typeface="Arial Black" pitchFamily="34" charset="0"/>
              </a:rPr>
              <a:t>’</a:t>
            </a:r>
            <a:r>
              <a:rPr lang="en-US" altLang="zh-CN" sz="3600">
                <a:solidFill>
                  <a:srgbClr val="669900"/>
                </a:solidFill>
              </a:rPr>
              <a:t>t.</a:t>
            </a:r>
          </a:p>
        </p:txBody>
      </p:sp>
      <p:pic>
        <p:nvPicPr>
          <p:cNvPr id="5128" name="Picture 8" descr="1 (27)">
            <a:hlinkClick r:id="" action="ppaction://noaction">
              <a:snd r:embed="rId8" name="voltage.wav"/>
            </a:hlinkClick>
            <a:hlinkHover r:id="" action="ppaction://noaction">
              <a:snd r:embed="rId3" name="chimes.wav"/>
            </a:hlinkHover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05200"/>
            <a:ext cx="14874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971800" y="33528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4354F9"/>
                </a:solidFill>
              </a:rPr>
              <a:t>Can you</a:t>
            </a:r>
            <a:r>
              <a:rPr lang="en-US" altLang="zh-CN" sz="3600">
                <a:solidFill>
                  <a:srgbClr val="00CCFF"/>
                </a:solidFill>
              </a:rPr>
              <a:t> </a:t>
            </a:r>
            <a:r>
              <a:rPr lang="en-US" altLang="zh-CN" sz="3600">
                <a:solidFill>
                  <a:srgbClr val="FF66CC"/>
                </a:solidFill>
              </a:rPr>
              <a:t>dance</a:t>
            </a:r>
            <a:r>
              <a:rPr lang="en-US" altLang="zh-CN" sz="3600">
                <a:solidFill>
                  <a:srgbClr val="4354F9"/>
                </a:solidFill>
              </a:rPr>
              <a:t>?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971800" y="37338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CC6600"/>
                </a:solidFill>
              </a:rPr>
              <a:t>Yes,  I can.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048000" y="41910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669900"/>
                </a:solidFill>
              </a:rPr>
              <a:t>No,   I can</a:t>
            </a:r>
            <a:r>
              <a:rPr lang="en-US" altLang="zh-CN" sz="3600">
                <a:solidFill>
                  <a:srgbClr val="669900"/>
                </a:solidFill>
                <a:latin typeface="Arial Black" pitchFamily="34" charset="0"/>
              </a:rPr>
              <a:t>’</a:t>
            </a:r>
            <a:r>
              <a:rPr lang="en-US" altLang="zh-CN" sz="3600">
                <a:solidFill>
                  <a:srgbClr val="669900"/>
                </a:solidFill>
              </a:rPr>
              <a:t>t.</a:t>
            </a:r>
          </a:p>
        </p:txBody>
      </p:sp>
      <p:pic>
        <p:nvPicPr>
          <p:cNvPr id="5132" name="Picture 12" descr="owen12">
            <a:hlinkClick r:id="" action="ppaction://noaction">
              <a:snd r:embed="rId10" name="arrow.wav"/>
            </a:hlinkClick>
            <a:hlinkHover r:id="" action="ppaction://noaction">
              <a:snd r:embed="rId3" name="chimes.wav"/>
            </a:hlinkHover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971800" y="4953000"/>
            <a:ext cx="4343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4354F9"/>
                </a:solidFill>
              </a:rPr>
              <a:t>Can you</a:t>
            </a:r>
            <a:r>
              <a:rPr lang="en-US" altLang="zh-CN" sz="3600">
                <a:solidFill>
                  <a:srgbClr val="00CCFF"/>
                </a:solidFill>
              </a:rPr>
              <a:t> </a:t>
            </a:r>
            <a:r>
              <a:rPr lang="en-US" altLang="zh-CN" sz="3600">
                <a:solidFill>
                  <a:srgbClr val="FF66CC"/>
                </a:solidFill>
              </a:rPr>
              <a:t>play soccer</a:t>
            </a:r>
            <a:r>
              <a:rPr lang="en-US" altLang="zh-CN" sz="3600">
                <a:solidFill>
                  <a:srgbClr val="4354F9"/>
                </a:solidFill>
              </a:rPr>
              <a:t>?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048000" y="58674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669900"/>
                </a:solidFill>
              </a:rPr>
              <a:t>No,   I can</a:t>
            </a:r>
            <a:r>
              <a:rPr lang="en-US" altLang="zh-CN" sz="3600">
                <a:solidFill>
                  <a:srgbClr val="669900"/>
                </a:solidFill>
                <a:latin typeface="Arial Black" pitchFamily="34" charset="0"/>
              </a:rPr>
              <a:t>’</a:t>
            </a:r>
            <a:r>
              <a:rPr lang="en-US" altLang="zh-CN" sz="3600">
                <a:solidFill>
                  <a:srgbClr val="669900"/>
                </a:solidFill>
              </a:rPr>
              <a:t>t.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2971800" y="5410200"/>
            <a:ext cx="365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CC6600"/>
                </a:solidFill>
              </a:rPr>
              <a:t>Yes,  I can.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  <p:bldP spid="5127" grpId="0" autoUpdateAnimBg="0"/>
      <p:bldP spid="5129" grpId="0" autoUpdateAnimBg="0"/>
      <p:bldP spid="5130" grpId="0" autoUpdateAnimBg="0"/>
      <p:bldP spid="5131" grpId="0" autoUpdateAnimBg="0"/>
      <p:bldP spid="5133" grpId="0" autoUpdateAnimBg="0"/>
      <p:bldP spid="5134" grpId="0" autoUpdateAnimBg="0"/>
      <p:bldP spid="513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owen12">
            <a:hlinkClick r:id="" action="ppaction://noaction">
              <a:snd r:embed="rId5" name="arrow.wav"/>
            </a:hlinkClick>
            <a:hlinkHover r:id="" action="ppaction://noaction">
              <a:snd r:embed="rId6" name="chimes.wav"/>
            </a:hlinkHover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276475"/>
            <a:ext cx="3455987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uoguo020300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XP透明图标 - Hein's 蓝色文件夹ICON17 - Libr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7224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CPMH-13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844675"/>
            <a:ext cx="38163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Z220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143000" y="533400"/>
            <a:ext cx="762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latin typeface="Tahoma" pitchFamily="34" charset="0"/>
              </a:rPr>
              <a:t>Listen. Circle “can” or “can’t”.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62000" y="3048000"/>
            <a:ext cx="7467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latin typeface="Tahoma" pitchFamily="34" charset="0"/>
              </a:rPr>
              <a:t>Listen again. Number the reasons1-3 why people can’t to to the party.</a:t>
            </a:r>
          </a:p>
        </p:txBody>
      </p:sp>
      <p:grpSp>
        <p:nvGrpSpPr>
          <p:cNvPr id="29701" name="Group 5"/>
          <p:cNvGrpSpPr>
            <a:grpSpLocks/>
          </p:cNvGrpSpPr>
          <p:nvPr/>
        </p:nvGrpSpPr>
        <p:grpSpPr bwMode="auto">
          <a:xfrm>
            <a:off x="0" y="457200"/>
            <a:ext cx="838200" cy="609600"/>
            <a:chOff x="0" y="288"/>
            <a:chExt cx="528" cy="384"/>
          </a:xfrm>
        </p:grpSpPr>
        <p:sp>
          <p:nvSpPr>
            <p:cNvPr id="29715" name="Oval 6"/>
            <p:cNvSpPr>
              <a:spLocks noChangeArrowheads="1"/>
            </p:cNvSpPr>
            <p:nvPr/>
          </p:nvSpPr>
          <p:spPr bwMode="auto">
            <a:xfrm>
              <a:off x="0" y="288"/>
              <a:ext cx="384" cy="384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6" name="Text Box 7"/>
            <p:cNvSpPr txBox="1">
              <a:spLocks noChangeArrowheads="1"/>
            </p:cNvSpPr>
            <p:nvPr/>
          </p:nvSpPr>
          <p:spPr bwMode="auto">
            <a:xfrm>
              <a:off x="0" y="336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accent2"/>
                  </a:solidFill>
                  <a:latin typeface="Arial Black" pitchFamily="34" charset="0"/>
                </a:rPr>
                <a:t>2a</a:t>
              </a:r>
            </a:p>
          </p:txBody>
        </p:sp>
      </p:grp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381000" y="1295400"/>
            <a:ext cx="8458200" cy="1387475"/>
          </a:xfrm>
          <a:prstGeom prst="rect">
            <a:avLst/>
          </a:prstGeom>
          <a:solidFill>
            <a:srgbClr val="FFFF99"/>
          </a:solidFill>
          <a:ln w="76200">
            <a:solidFill>
              <a:srgbClr val="66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b="1">
                <a:solidFill>
                  <a:srgbClr val="660066"/>
                </a:solidFill>
                <a:latin typeface="Times New Roman" pitchFamily="18" charset="0"/>
              </a:rPr>
              <a:t>1.</a:t>
            </a:r>
            <a:r>
              <a:rPr kumimoji="1" lang="en-US" altLang="zh-CN" sz="2000">
                <a:latin typeface="Times New Roman" pitchFamily="18" charset="0"/>
              </a:rPr>
              <a:t>Jeff </a:t>
            </a:r>
            <a:r>
              <a:rPr kumimoji="1" lang="en-US" altLang="zh-CN" sz="2000" u="sng">
                <a:latin typeface="Times New Roman" pitchFamily="18" charset="0"/>
              </a:rPr>
              <a:t>can/can’t</a:t>
            </a:r>
            <a:r>
              <a:rPr kumimoji="1" lang="en-US" altLang="zh-CN" sz="2000">
                <a:latin typeface="Times New Roman" pitchFamily="18" charset="0"/>
              </a:rPr>
              <a:t> come to the party.             </a:t>
            </a:r>
            <a:r>
              <a:rPr kumimoji="1" lang="en-US" altLang="zh-CN" sz="2000" b="1">
                <a:solidFill>
                  <a:srgbClr val="660066"/>
                </a:solidFill>
                <a:latin typeface="Times New Roman" pitchFamily="18" charset="0"/>
              </a:rPr>
              <a:t>4.</a:t>
            </a:r>
            <a:r>
              <a:rPr kumimoji="1" lang="en-US" altLang="zh-CN" sz="2000">
                <a:latin typeface="Times New Roman" pitchFamily="18" charset="0"/>
              </a:rPr>
              <a:t> Claudia </a:t>
            </a:r>
            <a:r>
              <a:rPr kumimoji="1" lang="en-US" altLang="zh-CN" sz="2000" u="sng">
                <a:latin typeface="Times New Roman" pitchFamily="18" charset="0"/>
              </a:rPr>
              <a:t>can/can’t</a:t>
            </a:r>
            <a:r>
              <a:rPr kumimoji="1" lang="en-US" altLang="zh-CN" sz="2000">
                <a:latin typeface="Times New Roman" pitchFamily="18" charset="0"/>
              </a:rPr>
              <a:t> come to the party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 b="1">
                <a:solidFill>
                  <a:srgbClr val="660066"/>
                </a:solidFill>
                <a:latin typeface="Times New Roman" pitchFamily="18" charset="0"/>
              </a:rPr>
              <a:t>2</a:t>
            </a:r>
            <a:r>
              <a:rPr kumimoji="1" lang="en-US" altLang="zh-CN" sz="2000">
                <a:latin typeface="Times New Roman" pitchFamily="18" charset="0"/>
              </a:rPr>
              <a:t>.Mary </a:t>
            </a:r>
            <a:r>
              <a:rPr kumimoji="1" lang="en-US" altLang="zh-CN" sz="2000" u="sng">
                <a:latin typeface="Times New Roman" pitchFamily="18" charset="0"/>
              </a:rPr>
              <a:t>can/can’t</a:t>
            </a:r>
            <a:r>
              <a:rPr kumimoji="1" lang="en-US" altLang="zh-CN" sz="2000">
                <a:latin typeface="Times New Roman" pitchFamily="18" charset="0"/>
              </a:rPr>
              <a:t> come to the party.          </a:t>
            </a:r>
            <a:r>
              <a:rPr kumimoji="1" lang="en-US" altLang="zh-CN" sz="2000" b="1">
                <a:solidFill>
                  <a:srgbClr val="660066"/>
                </a:solidFill>
                <a:latin typeface="Times New Roman" pitchFamily="18" charset="0"/>
              </a:rPr>
              <a:t>5</a:t>
            </a:r>
            <a:r>
              <a:rPr kumimoji="1" lang="en-US" altLang="zh-CN" sz="2000">
                <a:latin typeface="Times New Roman" pitchFamily="18" charset="0"/>
              </a:rPr>
              <a:t>. Paul </a:t>
            </a:r>
            <a:r>
              <a:rPr kumimoji="1" lang="en-US" altLang="zh-CN" sz="2000" u="sng">
                <a:latin typeface="Times New Roman" pitchFamily="18" charset="0"/>
              </a:rPr>
              <a:t>can/can’t</a:t>
            </a:r>
            <a:r>
              <a:rPr kumimoji="1" lang="en-US" altLang="zh-CN" sz="2000">
                <a:latin typeface="Times New Roman" pitchFamily="18" charset="0"/>
              </a:rPr>
              <a:t> come to the party.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 b="1">
                <a:solidFill>
                  <a:srgbClr val="660066"/>
                </a:solidFill>
                <a:latin typeface="Times New Roman" pitchFamily="18" charset="0"/>
              </a:rPr>
              <a:t>3.</a:t>
            </a:r>
            <a:r>
              <a:rPr kumimoji="1" lang="en-US" altLang="zh-CN" sz="2000">
                <a:latin typeface="Times New Roman" pitchFamily="18" charset="0"/>
              </a:rPr>
              <a:t>May </a:t>
            </a:r>
            <a:r>
              <a:rPr kumimoji="1" lang="en-US" altLang="zh-CN" sz="2000" u="sng">
                <a:latin typeface="Times New Roman" pitchFamily="18" charset="0"/>
              </a:rPr>
              <a:t>can/can’t</a:t>
            </a:r>
            <a:r>
              <a:rPr kumimoji="1" lang="en-US" altLang="zh-CN" sz="2000">
                <a:latin typeface="Times New Roman" pitchFamily="18" charset="0"/>
              </a:rPr>
              <a:t> come to the party.</a:t>
            </a:r>
          </a:p>
        </p:txBody>
      </p:sp>
      <p:sp>
        <p:nvSpPr>
          <p:cNvPr id="29703" name="Oval 9"/>
          <p:cNvSpPr>
            <a:spLocks noChangeArrowheads="1"/>
          </p:cNvSpPr>
          <p:nvPr/>
        </p:nvSpPr>
        <p:spPr bwMode="auto">
          <a:xfrm>
            <a:off x="2286000" y="457200"/>
            <a:ext cx="914400" cy="6096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4" name="Oval 10"/>
          <p:cNvSpPr>
            <a:spLocks noChangeArrowheads="1"/>
          </p:cNvSpPr>
          <p:nvPr/>
        </p:nvSpPr>
        <p:spPr bwMode="auto">
          <a:xfrm>
            <a:off x="1524000" y="1295400"/>
            <a:ext cx="609600" cy="5334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5" name="Group 11"/>
          <p:cNvGrpSpPr>
            <a:grpSpLocks/>
          </p:cNvGrpSpPr>
          <p:nvPr/>
        </p:nvGrpSpPr>
        <p:grpSpPr bwMode="auto">
          <a:xfrm>
            <a:off x="0" y="2895600"/>
            <a:ext cx="838200" cy="609600"/>
            <a:chOff x="0" y="288"/>
            <a:chExt cx="528" cy="384"/>
          </a:xfrm>
        </p:grpSpPr>
        <p:sp>
          <p:nvSpPr>
            <p:cNvPr id="29713" name="Oval 12"/>
            <p:cNvSpPr>
              <a:spLocks noChangeArrowheads="1"/>
            </p:cNvSpPr>
            <p:nvPr/>
          </p:nvSpPr>
          <p:spPr bwMode="auto">
            <a:xfrm>
              <a:off x="0" y="288"/>
              <a:ext cx="384" cy="384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4" name="Text Box 13"/>
            <p:cNvSpPr txBox="1">
              <a:spLocks noChangeArrowheads="1"/>
            </p:cNvSpPr>
            <p:nvPr/>
          </p:nvSpPr>
          <p:spPr bwMode="auto">
            <a:xfrm>
              <a:off x="0" y="336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accent2"/>
                  </a:solidFill>
                  <a:latin typeface="Arial Black" pitchFamily="34" charset="0"/>
                </a:rPr>
                <a:t>2b</a:t>
              </a:r>
            </a:p>
          </p:txBody>
        </p:sp>
      </p:grpSp>
      <p:sp>
        <p:nvSpPr>
          <p:cNvPr id="29706" name="Text Box 14"/>
          <p:cNvSpPr txBox="1">
            <a:spLocks noChangeArrowheads="1"/>
          </p:cNvSpPr>
          <p:nvPr/>
        </p:nvSpPr>
        <p:spPr bwMode="auto">
          <a:xfrm>
            <a:off x="1295400" y="4191000"/>
            <a:ext cx="5715000" cy="2301875"/>
          </a:xfrm>
          <a:prstGeom prst="rect">
            <a:avLst/>
          </a:prstGeom>
          <a:solidFill>
            <a:srgbClr val="FFCCFF"/>
          </a:solidFill>
          <a:ln w="76200">
            <a:solidFill>
              <a:srgbClr val="66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a. __   I’m sorry. I have to help my mom.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b. __  I’m sorry. I’m playing soccer.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c. __  I’m sorry. I have to go to my guitar lesson.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d. __  I’m sorry. I’m going to the movies.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e. </a:t>
            </a:r>
            <a:r>
              <a:rPr kumimoji="1" lang="en-US" altLang="zh-CN" sz="2000" u="sng">
                <a:solidFill>
                  <a:srgbClr val="FF3300"/>
                </a:solidFill>
                <a:latin typeface="Times New Roman" pitchFamily="18" charset="0"/>
              </a:rPr>
              <a:t> 1 </a:t>
            </a:r>
            <a:r>
              <a:rPr kumimoji="1" lang="en-US" altLang="zh-CN" sz="2000">
                <a:latin typeface="Times New Roman" pitchFamily="18" charset="0"/>
              </a:rPr>
              <a:t>  I’m sorry. I have to visit my aunt.</a:t>
            </a: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1258888" y="1844675"/>
            <a:ext cx="504825" cy="390525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1619250" y="2276475"/>
            <a:ext cx="576263" cy="388938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6300788" y="1341438"/>
            <a:ext cx="576262" cy="388937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6" name="Oval 18"/>
          <p:cNvSpPr>
            <a:spLocks noChangeArrowheads="1"/>
          </p:cNvSpPr>
          <p:nvPr/>
        </p:nvSpPr>
        <p:spPr bwMode="auto">
          <a:xfrm>
            <a:off x="5435600" y="1844675"/>
            <a:ext cx="576263" cy="360363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1619250" y="4221163"/>
            <a:ext cx="307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000" b="1">
                <a:solidFill>
                  <a:srgbClr val="FF33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1619250" y="5589588"/>
            <a:ext cx="360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000" b="1">
                <a:solidFill>
                  <a:srgbClr val="FF3300"/>
                </a:solidFill>
                <a:latin typeface="Times New Roman" pitchFamily="18" charset="0"/>
              </a:rPr>
              <a:t>3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 animBg="1"/>
      <p:bldP spid="17424" grpId="0" animBg="1"/>
      <p:bldP spid="17425" grpId="0" animBg="1"/>
      <p:bldP spid="17426" grpId="0" animBg="1"/>
      <p:bldP spid="17427" grpId="0"/>
      <p:bldP spid="174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groupwork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3200"/>
            <a:ext cx="2286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191000" y="609600"/>
            <a:ext cx="472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Look at the pictures and make your own dialogues</a:t>
            </a:r>
          </a:p>
        </p:txBody>
      </p:sp>
      <p:pic>
        <p:nvPicPr>
          <p:cNvPr id="30724" name="Picture 4" descr="TOPC02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2438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Line 5"/>
          <p:cNvSpPr>
            <a:spLocks noChangeShapeType="1"/>
          </p:cNvSpPr>
          <p:nvPr/>
        </p:nvSpPr>
        <p:spPr bwMode="auto">
          <a:xfrm flipV="1">
            <a:off x="7467600" y="59436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7467600" y="5943600"/>
            <a:ext cx="431800" cy="431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990600" y="6096000"/>
            <a:ext cx="215900" cy="2159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flipV="1">
            <a:off x="1143000" y="58674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29" name="Picture 9" descr="学生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0"/>
            <a:ext cx="219233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28600" y="4724400"/>
            <a:ext cx="2514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come to my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Birthday party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6781800" y="5105400"/>
            <a:ext cx="1905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study  for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a test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581400" y="1555750"/>
            <a:ext cx="1752600" cy="519113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i="1">
                <a:latin typeface="Comic Sans MS" pitchFamily="66" charset="0"/>
              </a:rPr>
              <a:t> Example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2590800" y="2286000"/>
            <a:ext cx="4038600" cy="4108450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latin typeface="Comic Sans MS" pitchFamily="66" charset="0"/>
              </a:rPr>
              <a:t>A: Hey, Xiao Yu, can you</a:t>
            </a:r>
          </a:p>
          <a:p>
            <a:r>
              <a:rPr lang="en-US" altLang="zh-CN" sz="2400">
                <a:latin typeface="Comic Sans MS" pitchFamily="66" charset="0"/>
              </a:rPr>
              <a:t>     …?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I’m sorry, I can’t. I </a:t>
            </a:r>
          </a:p>
          <a:p>
            <a:r>
              <a:rPr lang="en-US" altLang="zh-CN" sz="2400">
                <a:latin typeface="Comic Sans MS" pitchFamily="66" charset="0"/>
              </a:rPr>
              <a:t>     have to …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A: That’s too bad. Maybe </a:t>
            </a:r>
          </a:p>
          <a:p>
            <a:r>
              <a:rPr lang="en-US" altLang="zh-CN" sz="2400">
                <a:latin typeface="Comic Sans MS" pitchFamily="66" charset="0"/>
              </a:rPr>
              <a:t>      another time.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Sure. Xiao Yan. Thanks</a:t>
            </a:r>
          </a:p>
          <a:p>
            <a:r>
              <a:rPr lang="en-US" altLang="zh-CN" sz="2400">
                <a:latin typeface="Comic Sans MS" pitchFamily="66" charset="0"/>
              </a:rPr>
              <a:t>     for asking.       </a:t>
            </a:r>
          </a:p>
        </p:txBody>
      </p:sp>
    </p:spTree>
  </p:cSld>
  <p:clrMapOvr>
    <a:masterClrMapping/>
  </p:clrMapOvr>
  <p:transition spd="slow">
    <p:dissolv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 autoUpdateAnimBg="0"/>
      <p:bldP spid="28685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roupwork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3200"/>
            <a:ext cx="2286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4191000" y="609600"/>
            <a:ext cx="472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Look at the pictures and make your own dialogues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V="1">
            <a:off x="6096000" y="57150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6096000" y="5715000"/>
            <a:ext cx="431800" cy="431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1524000" y="5943600"/>
            <a:ext cx="215900" cy="2159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V="1">
            <a:off x="1676400" y="57150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1752" name="Picture 8" descr="TOPD08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048000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9" descr="{6F0CBA2B-C4A5-40E7-85BF-16F1E29AC506}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23495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533400" y="4724400"/>
            <a:ext cx="3810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come to play soccer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with us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4876800" y="4648200"/>
            <a:ext cx="31242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help my mother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make dinner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1908175" y="404813"/>
            <a:ext cx="4038600" cy="4108450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latin typeface="Comic Sans MS" pitchFamily="66" charset="0"/>
              </a:rPr>
              <a:t>A: Hey, Xiao Yu, can you</a:t>
            </a:r>
          </a:p>
          <a:p>
            <a:r>
              <a:rPr lang="en-US" altLang="zh-CN" sz="2400">
                <a:latin typeface="Comic Sans MS" pitchFamily="66" charset="0"/>
              </a:rPr>
              <a:t>     …?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I’m sorry, I can’t. I </a:t>
            </a:r>
          </a:p>
          <a:p>
            <a:r>
              <a:rPr lang="en-US" altLang="zh-CN" sz="2400">
                <a:latin typeface="Comic Sans MS" pitchFamily="66" charset="0"/>
              </a:rPr>
              <a:t>     have to …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A: That’s too bad. Maybe </a:t>
            </a:r>
          </a:p>
          <a:p>
            <a:r>
              <a:rPr lang="en-US" altLang="zh-CN" sz="2400">
                <a:latin typeface="Comic Sans MS" pitchFamily="66" charset="0"/>
              </a:rPr>
              <a:t>      another time.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Sure. Xiao Yan. Thanks</a:t>
            </a:r>
          </a:p>
          <a:p>
            <a:r>
              <a:rPr lang="en-US" altLang="zh-CN" sz="2400">
                <a:latin typeface="Comic Sans MS" pitchFamily="66" charset="0"/>
              </a:rPr>
              <a:t>     for asking.       </a:t>
            </a:r>
          </a:p>
        </p:txBody>
      </p:sp>
    </p:spTree>
  </p:cSld>
  <p:clrMapOvr>
    <a:masterClrMapping/>
  </p:clrMapOvr>
  <p:transition spd="slow">
    <p:randomBar dir="vert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roupwork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3200"/>
            <a:ext cx="2286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191000" y="609600"/>
            <a:ext cx="472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Look at the pictures and make your own dialogues</a:t>
            </a: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V="1">
            <a:off x="6019800" y="46482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6019800" y="4648200"/>
            <a:ext cx="431800" cy="431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1384300" y="4876800"/>
            <a:ext cx="215900" cy="2159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V="1">
            <a:off x="1600200" y="47244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85800" y="5181600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go to a movie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4876800" y="5105400"/>
            <a:ext cx="47244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I am going fishing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with my father.</a:t>
            </a:r>
          </a:p>
        </p:txBody>
      </p:sp>
      <p:pic>
        <p:nvPicPr>
          <p:cNvPr id="32778" name="Picture 10" descr="3771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36576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Picture 11" descr="BV2-02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335915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124075" y="0"/>
            <a:ext cx="4038600" cy="4108450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latin typeface="Comic Sans MS" pitchFamily="66" charset="0"/>
              </a:rPr>
              <a:t>A: Hey, Xiao Yu, can you</a:t>
            </a:r>
          </a:p>
          <a:p>
            <a:r>
              <a:rPr lang="en-US" altLang="zh-CN" sz="2400">
                <a:latin typeface="Comic Sans MS" pitchFamily="66" charset="0"/>
              </a:rPr>
              <a:t>     …?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I’m sorry, I can’t. I </a:t>
            </a:r>
          </a:p>
          <a:p>
            <a:r>
              <a:rPr lang="en-US" altLang="zh-CN" sz="2400">
                <a:latin typeface="Comic Sans MS" pitchFamily="66" charset="0"/>
              </a:rPr>
              <a:t>     have to …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A: That’s too bad. Maybe </a:t>
            </a:r>
          </a:p>
          <a:p>
            <a:r>
              <a:rPr lang="en-US" altLang="zh-CN" sz="2400">
                <a:latin typeface="Comic Sans MS" pitchFamily="66" charset="0"/>
              </a:rPr>
              <a:t>      another time.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Sure. Xiao Yan. Thanks</a:t>
            </a:r>
          </a:p>
          <a:p>
            <a:r>
              <a:rPr lang="en-US" altLang="zh-CN" sz="2400">
                <a:latin typeface="Comic Sans MS" pitchFamily="66" charset="0"/>
              </a:rPr>
              <a:t>     for asking.       </a:t>
            </a:r>
          </a:p>
        </p:txBody>
      </p:sp>
    </p:spTree>
  </p:cSld>
  <p:clrMapOvr>
    <a:masterClrMapping/>
  </p:clrMapOvr>
  <p:transition spd="slow">
    <p:cover dir="rd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roupwork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3200"/>
            <a:ext cx="2286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4191000" y="609600"/>
            <a:ext cx="472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Look at the pictures and make your own dialogues</a:t>
            </a: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V="1">
            <a:off x="6019800" y="46482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6019800" y="4648200"/>
            <a:ext cx="431800" cy="431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447800" y="4876800"/>
            <a:ext cx="215900" cy="2159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 flipV="1">
            <a:off x="1600200" y="47244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85800" y="5181600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go to the beach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4876800" y="5334000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have a piano lesson</a:t>
            </a:r>
          </a:p>
        </p:txBody>
      </p:sp>
      <p:pic>
        <p:nvPicPr>
          <p:cNvPr id="33802" name="Picture 10" descr="CPMH-13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34290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11" descr="pian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3467100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2411413" y="0"/>
            <a:ext cx="4038600" cy="4108450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latin typeface="Comic Sans MS" pitchFamily="66" charset="0"/>
              </a:rPr>
              <a:t>A: Hey, Xiao Yu, can you</a:t>
            </a:r>
          </a:p>
          <a:p>
            <a:r>
              <a:rPr lang="en-US" altLang="zh-CN" sz="2400">
                <a:latin typeface="Comic Sans MS" pitchFamily="66" charset="0"/>
              </a:rPr>
              <a:t>     …?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I’m sorry, I can’t. I </a:t>
            </a:r>
          </a:p>
          <a:p>
            <a:r>
              <a:rPr lang="en-US" altLang="zh-CN" sz="2400">
                <a:latin typeface="Comic Sans MS" pitchFamily="66" charset="0"/>
              </a:rPr>
              <a:t>     have to …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A: That’s too bad. Maybe </a:t>
            </a:r>
          </a:p>
          <a:p>
            <a:r>
              <a:rPr lang="en-US" altLang="zh-CN" sz="2400">
                <a:latin typeface="Comic Sans MS" pitchFamily="66" charset="0"/>
              </a:rPr>
              <a:t>      another time.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Sure. Xiao Yan. Thanks</a:t>
            </a:r>
          </a:p>
          <a:p>
            <a:r>
              <a:rPr lang="en-US" altLang="zh-CN" sz="2400">
                <a:latin typeface="Comic Sans MS" pitchFamily="66" charset="0"/>
              </a:rPr>
              <a:t>     for asking.       </a:t>
            </a:r>
          </a:p>
        </p:txBody>
      </p:sp>
    </p:spTree>
  </p:cSld>
  <p:clrMapOvr>
    <a:masterClrMapping/>
  </p:clrMapOvr>
  <p:transition spd="slow">
    <p:checker dir="vert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6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roupwork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3200"/>
            <a:ext cx="2286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191000" y="609600"/>
            <a:ext cx="472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Look at the pictures and make your own dialogues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6019800" y="46482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6019800" y="4648200"/>
            <a:ext cx="431800" cy="431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1447800" y="4876800"/>
            <a:ext cx="215900" cy="2159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flipV="1">
            <a:off x="1600200" y="4724400"/>
            <a:ext cx="43180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990600" y="51816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go hiking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876800" y="5334000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  <a:latin typeface="Arial Black" pitchFamily="34" charset="0"/>
              </a:rPr>
              <a:t>clean  my bedroom</a:t>
            </a:r>
          </a:p>
        </p:txBody>
      </p:sp>
      <p:pic>
        <p:nvPicPr>
          <p:cNvPr id="34826" name="Picture 10" descr="CA015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19192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1" descr="0007290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2895600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2339975" y="188913"/>
            <a:ext cx="4038600" cy="4108450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latin typeface="Comic Sans MS" pitchFamily="66" charset="0"/>
              </a:rPr>
              <a:t>A: Hey, Xiao Yu, can you</a:t>
            </a:r>
          </a:p>
          <a:p>
            <a:r>
              <a:rPr lang="en-US" altLang="zh-CN" sz="2400">
                <a:latin typeface="Comic Sans MS" pitchFamily="66" charset="0"/>
              </a:rPr>
              <a:t>     …?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I’m sorry, I can’t. I </a:t>
            </a:r>
          </a:p>
          <a:p>
            <a:r>
              <a:rPr lang="en-US" altLang="zh-CN" sz="2400">
                <a:latin typeface="Comic Sans MS" pitchFamily="66" charset="0"/>
              </a:rPr>
              <a:t>     have to …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A: That’s too bad. Maybe </a:t>
            </a:r>
          </a:p>
          <a:p>
            <a:r>
              <a:rPr lang="en-US" altLang="zh-CN" sz="2400">
                <a:latin typeface="Comic Sans MS" pitchFamily="66" charset="0"/>
              </a:rPr>
              <a:t>      another time.</a:t>
            </a:r>
          </a:p>
          <a:p>
            <a:endParaRPr lang="en-US" altLang="zh-CN" sz="2400">
              <a:latin typeface="Comic Sans MS" pitchFamily="66" charset="0"/>
            </a:endParaRPr>
          </a:p>
          <a:p>
            <a:r>
              <a:rPr lang="en-US" altLang="zh-CN" sz="2400">
                <a:latin typeface="Comic Sans MS" pitchFamily="66" charset="0"/>
              </a:rPr>
              <a:t>B: Sure. Xiao Yan. Thanks</a:t>
            </a:r>
          </a:p>
          <a:p>
            <a:r>
              <a:rPr lang="en-US" altLang="zh-CN" sz="2400">
                <a:latin typeface="Comic Sans MS" pitchFamily="66" charset="0"/>
              </a:rPr>
              <a:t>     for asking.       </a:t>
            </a:r>
          </a:p>
        </p:txBody>
      </p:sp>
    </p:spTree>
  </p:cSld>
  <p:clrMapOvr>
    <a:masterClrMapping/>
  </p:clrMapOvr>
  <p:transition spd="slow">
    <p:pull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BAN_001biaot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1752600" y="3810000"/>
            <a:ext cx="5181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Good bye!</a:t>
            </a:r>
            <a:endParaRPr lang="zh-CN" altLang="en-US" sz="60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  <p:pic>
        <p:nvPicPr>
          <p:cNvPr id="35844" name="Picture 4" descr="d51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gif12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228600"/>
            <a:ext cx="185261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228600"/>
            <a:ext cx="121126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gif01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85900"/>
            <a:ext cx="69040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gif002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81200"/>
            <a:ext cx="7889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gif002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609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gif002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343400"/>
            <a:ext cx="1062038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447800"/>
            <a:ext cx="2133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485900" y="304800"/>
            <a:ext cx="74295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3300"/>
                </a:solidFill>
                <a:latin typeface="Arial Black" pitchFamily="34" charset="0"/>
              </a:rPr>
              <a:t>Look at the picture, What can he do?</a:t>
            </a:r>
          </a:p>
        </p:txBody>
      </p:sp>
      <p:pic>
        <p:nvPicPr>
          <p:cNvPr id="6153" name="Picture 9" descr="34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0"/>
            <a:ext cx="18986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06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068638"/>
            <a:ext cx="190976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007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644900"/>
            <a:ext cx="9429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85800" y="5064125"/>
            <a:ext cx="1479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folHlink"/>
                </a:solidFill>
                <a:latin typeface="Arial Black" pitchFamily="34" charset="0"/>
              </a:rPr>
              <a:t>swim</a:t>
            </a:r>
            <a:r>
              <a:rPr lang="en-US" altLang="zh-CN" sz="3200">
                <a:solidFill>
                  <a:schemeClr val="folHlink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514600" y="5119688"/>
            <a:ext cx="26225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folHlink"/>
                </a:solidFill>
                <a:latin typeface="Arial Black" pitchFamily="34" charset="0"/>
              </a:rPr>
              <a:t>play tennis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5562600" y="5119688"/>
            <a:ext cx="35718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folHlink"/>
                </a:solidFill>
                <a:latin typeface="Arial Black" pitchFamily="34" charset="0"/>
              </a:rPr>
              <a:t>play basketball</a:t>
            </a:r>
          </a:p>
        </p:txBody>
      </p:sp>
    </p:spTree>
  </p:cSld>
  <p:clrMapOvr>
    <a:masterClrMapping/>
  </p:clrMapOvr>
  <p:transition>
    <p:random/>
    <p:sndAc>
      <p:stSnd>
        <p:snd r:embed="rId3" name="号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utoUpdateAnimBg="0"/>
      <p:bldP spid="6157" grpId="0" autoUpdateAnimBg="0"/>
      <p:bldP spid="615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oy2-2.gif (18795 bytes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89013"/>
            <a:ext cx="3124200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woman5.gif (5450 bytes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219200"/>
            <a:ext cx="12255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2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25" y="3657600"/>
            <a:ext cx="2530475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6by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4270375"/>
            <a:ext cx="1990725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139950" y="3548063"/>
            <a:ext cx="9255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sing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848350" y="3611563"/>
            <a:ext cx="12969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dance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032000" y="6049963"/>
            <a:ext cx="307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play</a:t>
            </a:r>
            <a:r>
              <a:rPr lang="en-US" altLang="zh-CN" sz="2800" b="1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the</a:t>
            </a:r>
            <a:r>
              <a:rPr lang="en-US" altLang="zh-CN" sz="2800" b="1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guitar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487988" y="6021388"/>
            <a:ext cx="29098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play</a:t>
            </a:r>
            <a:r>
              <a:rPr lang="en-US" altLang="zh-CN" sz="2800" b="1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the</a:t>
            </a:r>
            <a:r>
              <a:rPr lang="en-US" altLang="zh-CN" sz="2800" b="1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CC6600"/>
                </a:solidFill>
                <a:latin typeface="Comic Sans MS" pitchFamily="66" charset="0"/>
              </a:rPr>
              <a:t>piano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76200" y="228600"/>
            <a:ext cx="749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3300"/>
                </a:solidFill>
                <a:latin typeface="Arial Narrow" pitchFamily="34" charset="0"/>
              </a:rPr>
              <a:t>Look at the picture, What can he/she do?</a:t>
            </a:r>
          </a:p>
        </p:txBody>
      </p:sp>
      <p:pic>
        <p:nvPicPr>
          <p:cNvPr id="11275" name="Picture 11" descr="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0"/>
            <a:ext cx="552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2" descr="P20010726112531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2954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/>
      <p:bldP spid="7176" grpId="0"/>
      <p:bldP spid="71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birthday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0"/>
            <a:ext cx="3276600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BV2-01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19288"/>
            <a:ext cx="3276600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066800" y="4419600"/>
            <a:ext cx="655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400" b="1">
                <a:solidFill>
                  <a:srgbClr val="00CCFF"/>
                </a:solidFill>
                <a:latin typeface="Arial Narrow" pitchFamily="34" charset="0"/>
              </a:rPr>
              <a:t>Can you come to my birthday party?</a:t>
            </a:r>
            <a:endParaRPr lang="en-US" altLang="zh-CN" sz="2400" b="1">
              <a:latin typeface="Arial Narrow" pitchFamily="34" charset="0"/>
            </a:endParaRPr>
          </a:p>
        </p:txBody>
      </p:sp>
      <p:pic>
        <p:nvPicPr>
          <p:cNvPr id="8198" name="Picture 6" descr="dangao_014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2374900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066800" y="5105400"/>
            <a:ext cx="655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400" b="1">
                <a:solidFill>
                  <a:srgbClr val="FF66CC"/>
                </a:solidFill>
                <a:latin typeface="Arial Narrow" pitchFamily="34" charset="0"/>
              </a:rPr>
              <a:t>Sure, I’d love to (come).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066800" y="5715000"/>
            <a:ext cx="655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400" b="1">
                <a:solidFill>
                  <a:srgbClr val="FFFF00"/>
                </a:solidFill>
                <a:latin typeface="Arial Narrow" pitchFamily="34" charset="0"/>
              </a:rPr>
              <a:t>Sorry, I can’t. I…  </a:t>
            </a:r>
          </a:p>
        </p:txBody>
      </p:sp>
    </p:spTree>
  </p:cSld>
  <p:clrMapOvr>
    <a:masterClrMapping/>
  </p:clrMapOvr>
  <p:transition spd="slow">
    <p:randomBar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utoUpdateAnimBg="0"/>
      <p:bldP spid="8199" grpId="0" autoUpdateAnimBg="0"/>
      <p:bldP spid="820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图片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341438"/>
            <a:ext cx="233997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06">
            <a:off x="115888" y="0"/>
            <a:ext cx="12160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425" y="46038"/>
            <a:ext cx="10096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9600" y="3429000"/>
            <a:ext cx="37861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i="1">
                <a:solidFill>
                  <a:srgbClr val="FF3300"/>
                </a:solidFill>
                <a:latin typeface="Times New Roman" pitchFamily="18" charset="0"/>
              </a:rPr>
              <a:t>I have to study for a test.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257800" y="3505200"/>
            <a:ext cx="36750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i="1">
                <a:solidFill>
                  <a:srgbClr val="FF3300"/>
                </a:solidFill>
                <a:latin typeface="Times New Roman" pitchFamily="18" charset="0"/>
              </a:rPr>
              <a:t>I have a piano lesson.</a:t>
            </a:r>
          </a:p>
          <a:p>
            <a:endParaRPr lang="en-US" altLang="zh-CN" sz="28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187450" y="428625"/>
            <a:ext cx="70199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1" lang="en-US" altLang="zh-CN" sz="3200" b="1">
                <a:solidFill>
                  <a:schemeClr val="accent2"/>
                </a:solidFill>
                <a:latin typeface="Comic Sans MS" pitchFamily="66" charset="0"/>
              </a:rPr>
              <a:t>Why can’t you come to the party?</a:t>
            </a:r>
          </a:p>
        </p:txBody>
      </p:sp>
      <p:pic>
        <p:nvPicPr>
          <p:cNvPr id="13320" name="Picture 8" descr="cinem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14800"/>
            <a:ext cx="216058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029200" y="5943600"/>
            <a:ext cx="38750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 i="1">
                <a:solidFill>
                  <a:srgbClr val="FF3300"/>
                </a:solidFill>
                <a:latin typeface="Times New Roman" pitchFamily="18" charset="0"/>
              </a:rPr>
              <a:t>I am going to the movies.</a:t>
            </a:r>
          </a:p>
        </p:txBody>
      </p:sp>
      <p:pic>
        <p:nvPicPr>
          <p:cNvPr id="13322" name="Picture 10" descr="hava a piano lesson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71600"/>
            <a:ext cx="2271713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569913" y="6024563"/>
            <a:ext cx="4281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 i="1">
                <a:solidFill>
                  <a:srgbClr val="FF3300"/>
                </a:solidFill>
                <a:latin typeface="Times New Roman" pitchFamily="18" charset="0"/>
              </a:rPr>
              <a:t>I have too much homework.</a:t>
            </a:r>
          </a:p>
        </p:txBody>
      </p:sp>
      <p:pic>
        <p:nvPicPr>
          <p:cNvPr id="13324" name="Picture 12" descr="IMG_186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149725"/>
            <a:ext cx="244633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22" grpId="0" autoUpdateAnimBg="0"/>
      <p:bldP spid="9225" grpId="0" autoUpdateAnimBg="0"/>
      <p:bldP spid="922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4147">
            <a:off x="77788" y="333375"/>
            <a:ext cx="1038225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859338" y="3784600"/>
            <a:ext cx="40433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</a:rPr>
              <a:t>He has to go to the doctor.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214438" y="822325"/>
            <a:ext cx="8397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kumimoji="1" lang="en-US" altLang="zh-CN" sz="2800" b="1">
                <a:solidFill>
                  <a:schemeClr val="accent2"/>
                </a:solidFill>
                <a:latin typeface="Comic Sans MS" pitchFamily="66" charset="0"/>
              </a:rPr>
              <a:t>Why can’t he/she/they come to the party?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09600" y="6096000"/>
            <a:ext cx="3810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</a:rPr>
              <a:t>He is playing basketball.</a:t>
            </a:r>
          </a:p>
        </p:txBody>
      </p:sp>
      <p:pic>
        <p:nvPicPr>
          <p:cNvPr id="14342" name="Picture 6" descr="play basketball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43400"/>
            <a:ext cx="317023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图片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714500"/>
            <a:ext cx="2316162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85800" y="3810000"/>
            <a:ext cx="3819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</a:rPr>
              <a:t>She has to visit her aunt.</a:t>
            </a:r>
          </a:p>
        </p:txBody>
      </p:sp>
      <p:pic>
        <p:nvPicPr>
          <p:cNvPr id="14345" name="Picture 9" descr="go fishing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652963"/>
            <a:ext cx="3095625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4876800" y="6096000"/>
            <a:ext cx="3733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</a:rPr>
              <a:t>They’re going fishing.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060700" y="2466975"/>
            <a:ext cx="935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>
                <a:solidFill>
                  <a:srgbClr val="FF3300"/>
                </a:solidFill>
                <a:latin typeface="Times New Roman" pitchFamily="18" charset="0"/>
              </a:rPr>
              <a:t>aunt</a:t>
            </a:r>
          </a:p>
        </p:txBody>
      </p:sp>
      <p:pic>
        <p:nvPicPr>
          <p:cNvPr id="14348" name="Picture 12" descr="u=3628090220,4160557263&amp;gp=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2895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5" grpId="0" autoUpdateAnimBg="0"/>
      <p:bldP spid="10248" grpId="0" autoUpdateAnimBg="0"/>
      <p:bldP spid="1025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981200" y="330200"/>
            <a:ext cx="5799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Can you come to my birthday party?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209800" y="1016000"/>
            <a:ext cx="27035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Sure, I’d love to.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209800" y="1701800"/>
            <a:ext cx="68722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FF33CC"/>
                </a:solidFill>
                <a:latin typeface="Times New Roman" pitchFamily="18" charset="0"/>
              </a:rPr>
              <a:t>I’m sorry, I can’t. I have to go to the doctor.</a:t>
            </a:r>
          </a:p>
        </p:txBody>
      </p:sp>
      <p:pic>
        <p:nvPicPr>
          <p:cNvPr id="11270" name="Picture 6" descr="y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biao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362200"/>
            <a:ext cx="29718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85800" y="4129088"/>
            <a:ext cx="7366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Excuse me, can you come to my dancing party?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685800" y="4814888"/>
            <a:ext cx="27035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Sure, I’d love to.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85800" y="5500688"/>
            <a:ext cx="56372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FF33CC"/>
                </a:solidFill>
                <a:latin typeface="Times New Roman" pitchFamily="18" charset="0"/>
              </a:rPr>
              <a:t>Sorry, I can’t. I have a piano lesson.</a:t>
            </a:r>
          </a:p>
        </p:txBody>
      </p:sp>
      <p:pic>
        <p:nvPicPr>
          <p:cNvPr id="11275" name="Picture 11" descr="pian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157788"/>
            <a:ext cx="212407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  <p:bldP spid="11269" grpId="0" autoUpdateAnimBg="0"/>
      <p:bldP spid="11272" grpId="0" autoUpdateAnimBg="0"/>
      <p:bldP spid="11273" grpId="0" autoUpdateAnimBg="0"/>
      <p:bldP spid="1127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4724400"/>
            <a:ext cx="9144000" cy="2133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990099"/>
                </a:solidFill>
                <a:latin typeface="Arial Narrow" pitchFamily="34" charset="0"/>
              </a:rPr>
              <a:t>Match the words with the pictures, then put them in Chinese: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990099"/>
                </a:solidFill>
                <a:latin typeface="Arial Narrow" pitchFamily="34" charset="0"/>
              </a:rPr>
              <a:t>1.study for a test___ 2.help my parents ___ 3.go to the doctor___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990099"/>
                </a:solidFill>
                <a:latin typeface="Arial Narrow" pitchFamily="34" charset="0"/>
              </a:rPr>
              <a:t>         4.visit my aunt____               5.have a piano lesson_____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484438" y="5492750"/>
            <a:ext cx="425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Comic Sans MS" pitchFamily="66" charset="0"/>
              </a:rPr>
              <a:t>b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645525" y="5562600"/>
            <a:ext cx="4222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848600" y="6172200"/>
            <a:ext cx="409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638800" y="5516563"/>
            <a:ext cx="3937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865438" y="6172200"/>
            <a:ext cx="411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Comic Sans MS" pitchFamily="66" charset="0"/>
              </a:rPr>
              <a:t>e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3" grpId="0" autoUpdateAnimBg="0"/>
      <p:bldP spid="12294" grpId="0" autoUpdateAnimBg="0"/>
      <p:bldP spid="12295" grpId="0" autoUpdateAnimBg="0"/>
      <p:bldP spid="12296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CCE8C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</TotalTime>
  <Words>923</Words>
  <Application>Microsoft Office PowerPoint</Application>
  <PresentationFormat>全屏显示(4:3)</PresentationFormat>
  <Paragraphs>193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Candara</vt:lpstr>
      <vt:lpstr>华文新魏</vt:lpstr>
      <vt:lpstr>华文楷体</vt:lpstr>
      <vt:lpstr>Symbol</vt:lpstr>
      <vt:lpstr>Franklin Gothic Demi Cond</vt:lpstr>
      <vt:lpstr>楷体_GB2312</vt:lpstr>
      <vt:lpstr>Arial Black</vt:lpstr>
      <vt:lpstr>Comic Sans MS</vt:lpstr>
      <vt:lpstr>Arial Narrow</vt:lpstr>
      <vt:lpstr>Times New Roman</vt:lpstr>
      <vt:lpstr>Tahoma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2</cp:revision>
  <dcterms:created xsi:type="dcterms:W3CDTF">2010-09-16T09:50:02Z</dcterms:created>
  <dcterms:modified xsi:type="dcterms:W3CDTF">2015-08-12T06:49:54Z</dcterms:modified>
  <cp:category>www.dearedu.com</cp:category>
</cp:coreProperties>
</file>